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3"/>
    <p:sldId id="259" r:id="rId4"/>
    <p:sldId id="258" r:id="rId5"/>
    <p:sldId id="283" r:id="rId6"/>
    <p:sldId id="277" r:id="rId8"/>
    <p:sldId id="284" r:id="rId9"/>
    <p:sldId id="351" r:id="rId10"/>
    <p:sldId id="309" r:id="rId11"/>
    <p:sldId id="286" r:id="rId12"/>
    <p:sldId id="311" r:id="rId13"/>
    <p:sldId id="338" r:id="rId14"/>
    <p:sldId id="339" r:id="rId15"/>
    <p:sldId id="342" r:id="rId16"/>
    <p:sldId id="278" r:id="rId17"/>
    <p:sldId id="287" r:id="rId18"/>
    <p:sldId id="288" r:id="rId19"/>
    <p:sldId id="352" r:id="rId20"/>
    <p:sldId id="353" r:id="rId21"/>
    <p:sldId id="279" r:id="rId22"/>
    <p:sldId id="356" r:id="rId23"/>
    <p:sldId id="357" r:id="rId24"/>
    <p:sldId id="359" r:id="rId25"/>
    <p:sldId id="358" r:id="rId26"/>
    <p:sldId id="360" r:id="rId27"/>
    <p:sldId id="361" r:id="rId28"/>
    <p:sldId id="341" r:id="rId29"/>
    <p:sldId id="362" r:id="rId30"/>
    <p:sldId id="363" r:id="rId31"/>
    <p:sldId id="364" r:id="rId32"/>
    <p:sldId id="303" r:id="rId33"/>
    <p:sldId id="265" r:id="rId34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微软雅黑 Light" panose="020B0502040204020203" pitchFamily="34" charset="-122"/>
      <p:regular r:id="rId39"/>
    </p:embeddedFont>
    <p:embeddedFont>
      <p:font typeface="等线 Light" panose="02010600030101010101" charset="-122"/>
      <p:regular r:id="rId40"/>
    </p:embeddedFont>
    <p:embeddedFont>
      <p:font typeface="等线" panose="0201060003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78"/>
    <a:srgbClr val="86DCFA"/>
    <a:srgbClr val="E6E6E6"/>
    <a:srgbClr val="FFCB25"/>
    <a:srgbClr val="6DD9FF"/>
    <a:srgbClr val="485F78"/>
    <a:srgbClr val="1F2631"/>
    <a:srgbClr val="2AB3C6"/>
    <a:srgbClr val="0D1015"/>
    <a:srgbClr val="49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1"/>
                </a:solidFill>
              </a:rPr>
              <a:t>B</a:t>
            </a:r>
            <a:r>
              <a:rPr altLang="en-US">
                <a:solidFill>
                  <a:schemeClr val="bg1"/>
                </a:solidFill>
              </a:rPr>
              <a:t>站评分各项占比</a:t>
            </a:r>
            <a:endParaRPr altLang="en-US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播放量</c:v>
                </c:pt>
                <c:pt idx="1">
                  <c:v>点赞数</c:v>
                </c:pt>
                <c:pt idx="2">
                  <c:v>弹幕量</c:v>
                </c:pt>
                <c:pt idx="3">
                  <c:v>评论数</c:v>
                </c:pt>
                <c:pt idx="4">
                  <c:v>收藏量</c:v>
                </c:pt>
                <c:pt idx="5">
                  <c:v>投币数</c:v>
                </c:pt>
                <c:pt idx="6">
                  <c:v>分享量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50.4</c:v>
                </c:pt>
                <c:pt idx="1">
                  <c:v>15.2</c:v>
                </c:pt>
                <c:pt idx="2">
                  <c:v>3.5</c:v>
                </c:pt>
                <c:pt idx="3">
                  <c:v>2.8</c:v>
                </c:pt>
                <c:pt idx="4">
                  <c:v>27</c:v>
                </c:pt>
                <c:pt idx="5">
                  <c:v>0</c:v>
                </c:pt>
                <c:pt idx="6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1236"/>
          <c:y val="0.790266666666667"/>
          <c:w val="0.7712"/>
          <c:h val="0.2057333333333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240" y="2470169"/>
            <a:ext cx="2318327" cy="18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171250501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孙适然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曹润泽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171250523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曾思鸿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171250582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   阳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1999" y="3547035"/>
            <a:ext cx="70565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en-US" altLang="zh-CN" sz="20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实践报告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22951" y="2463521"/>
            <a:ext cx="417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视频信息分析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9" y="2397948"/>
            <a:ext cx="2890952" cy="96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数据示例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77826" y="1365885"/>
            <a:ext cx="258704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+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3T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共计爬取数据量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6191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01" y="1256144"/>
            <a:ext cx="9066016" cy="19806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931538" y="3512707"/>
            <a:ext cx="539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单项视频各属性示例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79423" y="1365885"/>
            <a:ext cx="2587048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由于视频播放量及点赞量占比较大，数量级分享量有很大差距，因此为了便于分析与分享的关系，将数据分别乘以（分享量均值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该项均值）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将上述预处理后的数据存入新库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toshare</a:t>
            </a:r>
            <a:endParaRPr lang="en-US" altLang="zh-CN" sz="1600" dirty="0" err="1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MLlib_tocoin</a:t>
            </a:r>
            <a:endParaRPr lang="en-US" altLang="zh-CN" sz="1600" dirty="0" err="1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MLlib_favorite 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9032" y="5671036"/>
            <a:ext cx="539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用于分享量关系分析的数据处理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11" y="1217167"/>
            <a:ext cx="4229336" cy="419620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579033" y="5624763"/>
            <a:ext cx="405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Mllib_toshare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的数据处理结果，可见数量级基本一致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95" y="1490345"/>
            <a:ext cx="3764280" cy="36499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79423" y="1365885"/>
            <a:ext cx="258704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bilibili.Mllib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bilibili.Mllib_toshare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tocoin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tofavorite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的数据输出为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文件，供下一步分析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手动对训练集和测试集进行划分，比例为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30%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90959" y="4987545"/>
            <a:ext cx="539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输出内容到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55" y="652145"/>
            <a:ext cx="6203950" cy="37350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79423" y="1365885"/>
            <a:ext cx="258704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bilibili.Mllib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bilibili.Mllib_toshare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tocoin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tofavotite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的数据输出为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文件，供下一步分析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手动对训练集和测试集进行划分，比例为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70%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30%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83323" y="6334974"/>
            <a:ext cx="539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sv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内容展示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36" y="499002"/>
            <a:ext cx="5389563" cy="56515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2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73571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5085" y="2029460"/>
            <a:ext cx="1032319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读入数据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，使用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pyspark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转换为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vector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（数据输入）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对数据进行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，调用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进行多参线性回归学习（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核心内容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得到的结果偏量值和预测准确率（结果输出）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24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matplotlib.pyplot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进行结果的点图绘制（模型预测结果可视化）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389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r>
              <a:rPr lang="en-US" alt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0613" y="2444933"/>
            <a:ext cx="921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将全部读入属性项转换为浮点数，并设置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point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即榜单得分为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0613" y="3151053"/>
            <a:ext cx="9214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由于榜单评分属于比较典型的多参数线性方程（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 = M1X1 + … + </a:t>
            </a:r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MnXn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+ C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），因此采用</a:t>
            </a:r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LinearRegression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方法进行多参线性回归分析，预期得到较准确的结果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0613" y="5059168"/>
            <a:ext cx="921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matplotlib.pyplot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对结果的预测值和准确值进行点图绘制，可以直观看出预测的准确度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代码分析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csv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内容并转换为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Vector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Vector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，并设置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point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基于训练集进行线性回归分析学习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输出单项的系数和偏移常量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输出总预测误差范围和预测准确度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5" y="863600"/>
            <a:ext cx="8473440" cy="53111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73571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5085" y="2029460"/>
            <a:ext cx="103231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读入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，将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videos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个指标转换为行数据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2000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个视频进行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聚类，令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K=10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，即有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个梯度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3898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r>
              <a:rPr lang="en-US" alt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0613" y="2444933"/>
            <a:ext cx="9214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一行一行读入文件，用空格分隔，即是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view, danmaku, favorite, coin, reply, share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1600" dirty="0" smtClean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0613" y="3163753"/>
            <a:ext cx="9214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2000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因为防止点太多，可视化的时候太过密集</a:t>
            </a:r>
            <a:endParaRPr lang="zh-CN" altLang="en-US" sz="1600" dirty="0" smtClean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-254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代码分析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该部分没有划分测试集训练集，仅仅是想通过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来达到聚类的效果，来查看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站梯度的划分，猜测是和播放量成正相关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一个数字代表一个类别，一类视频指向同一个数字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913130"/>
            <a:ext cx="7101840" cy="5029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钟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7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99649" y="6300934"/>
            <a:ext cx="57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F26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2000" dirty="0">
              <a:solidFill>
                <a:srgbClr val="1F26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58" y="3429001"/>
            <a:ext cx="5863531" cy="3428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65090" y="0"/>
            <a:ext cx="6326910" cy="34293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>
            <a:off x="5468237" y="1493348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708382" y="4922349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77514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需求描述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63988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63987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80273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 descr="图片包含 游戏机, 钟表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08" y="4173818"/>
            <a:ext cx="784220" cy="784220"/>
          </a:xfrm>
          <a:prstGeom prst="rect">
            <a:avLst/>
          </a:prstGeom>
        </p:spPr>
      </p:pic>
      <p:pic>
        <p:nvPicPr>
          <p:cNvPr id="29" name="图片 28" descr="图片包含 游戏机, 画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4173818"/>
            <a:ext cx="784220" cy="784220"/>
          </a:xfrm>
          <a:prstGeom prst="rect">
            <a:avLst/>
          </a:prstGeom>
        </p:spPr>
      </p:pic>
      <p:pic>
        <p:nvPicPr>
          <p:cNvPr id="31" name="图片 30" descr="图片包含 游戏机, 钟表, 画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3" y="746507"/>
            <a:ext cx="784221" cy="784221"/>
          </a:xfrm>
          <a:prstGeom prst="rect">
            <a:avLst/>
          </a:prstGeom>
        </p:spPr>
      </p:pic>
      <p:pic>
        <p:nvPicPr>
          <p:cNvPr id="35" name="图片 34" descr="图片包含 游戏机, 画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828590"/>
            <a:ext cx="784221" cy="7842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6000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多数据划分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7:3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训练和测试集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Coefficients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为各项系数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Intercept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为常数项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residuals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是各项误差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可以发现系数上明显差别，值得一提的是投币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coin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的系数为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这就说明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站评分不考虑投币，这算是一个非常值得惊奇的发现了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然而系数不等于占比，还得乘以各自的基数才能成为总评分的占比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35" y="1032510"/>
            <a:ext cx="8244840" cy="51282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右图为各项占比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播放量占比最大，意料之中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收藏量第二，可以看出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站流行的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素质三连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（点赞，投币，收藏）具有其正确性，然而如果想要真正提高视频热度可以只收藏。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投币量为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，我们推测是因为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站官方不认可这个数据与视频好坏具有联系，可能只是一种表达友好的钱币罢了。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3998595" y="104775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3753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右图为检测生成的线性模型的准确度如何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在输出上可以看到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RMSE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是误差范围，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r2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是方差，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r2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越接近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表示模型效果越好，可见这个模型从理论上讲非常好，基本上这个评分机制就是线性关系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因此，我们使用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作图来检测训练集得到的模型训练测试集和实际数据的关系。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(5(86GHP9CJ2S[5VG$ZJXT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90" y="341630"/>
            <a:ext cx="1866900" cy="771525"/>
          </a:xfrm>
          <a:prstGeom prst="rect">
            <a:avLst/>
          </a:prstGeom>
        </p:spPr>
      </p:pic>
      <p:pic>
        <p:nvPicPr>
          <p:cNvPr id="7" name="图片 6" descr="TG0$M[[4~WYG1G6E2{T$J7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341630"/>
            <a:ext cx="6067425" cy="52959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起初画的图从视觉上看差距较大，然后我们发现这个图的纵坐标跨度有点大，两格之间基本上就是误差范围，所以我们不断拉小了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轴的间隔距离，最后效果可以看出很好。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Rel_vide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80" y="1032510"/>
            <a:ext cx="8019415" cy="49834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起初画的图从视觉上看差距较大，然后我们发现这个图的纵坐标跨度有点大，两格之间基本上就是误差范围，所以我们不断拉小了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轴的间隔距离，最后效果可以看出很好。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 descr="Rel_video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30" y="1032510"/>
            <a:ext cx="8099425" cy="49834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起初画的图从视觉上看差距较大，然后我们发现这个图的纵坐标跨度有点大，两格之间基本上就是误差范围，所以我们不断拉小了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轴的间隔距离，最后效果可以看出很好。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Rel_video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984885"/>
            <a:ext cx="8099425" cy="49834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结果可视化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通过一个实际操作来检测预测值和实际值的关系。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录像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09010" y="1120140"/>
            <a:ext cx="7899400" cy="46151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其他指标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5046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现在想研究（播放量，点赞数，弹幕量，评论量）和分享的关系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按照相同的方法输入输出，然而发现：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不管是从系数是负的，还是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r2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小于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0.6,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点图的错杂，都可以说明其实这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者之间不存在线性关系，然而在系数中我们可以发现，对于分享，评论的系数达到了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，我们可以说，这两个基本上存在正相关的关系。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其他指标都是一样，因为都是自发，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所以一般不会存在线性关系。</a:t>
            </a: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 descr="X7B3J6LZX[91123Q9~X4@_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70" y="1032510"/>
            <a:ext cx="7162800" cy="419100"/>
          </a:xfrm>
          <a:prstGeom prst="rect">
            <a:avLst/>
          </a:prstGeom>
        </p:spPr>
      </p:pic>
      <p:pic>
        <p:nvPicPr>
          <p:cNvPr id="7" name="图片 6" descr="E90NJA{3@5JY`E4FGKU[6Y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170" y="1681480"/>
            <a:ext cx="1533525" cy="438150"/>
          </a:xfrm>
          <a:prstGeom prst="rect">
            <a:avLst/>
          </a:prstGeom>
        </p:spPr>
      </p:pic>
      <p:pic>
        <p:nvPicPr>
          <p:cNvPr id="8" name="图片 7" descr="graph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170" y="2341245"/>
            <a:ext cx="6529705" cy="41001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891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聚类后将指标和原视频的标题和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要素连接，可以发现以下各种数据。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左图为分类和数据的关系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右一位指标和视频标题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右二为聚类图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 descr="C[LA7(SEKG7MG]AJYR5[T(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341630"/>
            <a:ext cx="5302885" cy="4117975"/>
          </a:xfrm>
          <a:prstGeom prst="rect">
            <a:avLst/>
          </a:prstGeom>
        </p:spPr>
      </p:pic>
      <p:pic>
        <p:nvPicPr>
          <p:cNvPr id="8" name="图片 7" descr="XE1S50B]$COLV{%H}}3VS}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30" y="341630"/>
            <a:ext cx="3238500" cy="5353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725" y="3646170"/>
            <a:ext cx="2667635" cy="22479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-254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00" y="341630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en-US" altLang="zh-CN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800" dirty="0" smtClean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9400" y="1330325"/>
            <a:ext cx="23990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经过整理之后，分析发现，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站视频大概可以聚为右图所示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左图从上往下视频数量递增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可以得到右边金字塔状的图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站视频梯度一目了然</a:t>
            </a: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60140" y="414020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60140" y="1032510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60140" y="2283460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60140" y="1675130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60140" y="2897505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660140" y="543877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20&gt;view&gt;0,01</a:t>
            </a:r>
            <a:r>
              <a:rPr lang="zh-CN" altLang="en-US">
                <a:solidFill>
                  <a:schemeClr val="tx1"/>
                </a:solidFill>
              </a:rPr>
              <a:t>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0140" y="3510280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view&gt;x00,</a:t>
            </a:r>
            <a:r>
              <a:rPr lang="zh-CN" altLang="en-US">
                <a:solidFill>
                  <a:schemeClr val="tx1"/>
                </a:solidFill>
              </a:rPr>
              <a:t>十级视频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60140" y="4765040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120&gt;view&gt;80,</a:t>
            </a:r>
            <a:r>
              <a:rPr lang="zh-CN" altLang="en-US">
                <a:solidFill>
                  <a:schemeClr val="tx1"/>
                </a:solidFill>
              </a:rPr>
              <a:t>个位视频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0140" y="415353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80&gt;view&gt;20,</a:t>
            </a:r>
            <a:r>
              <a:rPr lang="zh-CN" altLang="en-US">
                <a:solidFill>
                  <a:schemeClr val="tx1"/>
                </a:solidFill>
              </a:rPr>
              <a:t>个位视频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0140" y="6104255"/>
            <a:ext cx="2623820" cy="499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60140" y="42354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view&gt;x00000,</a:t>
            </a:r>
            <a:r>
              <a:rPr lang="zh-CN" altLang="en-US">
                <a:solidFill>
                  <a:schemeClr val="tx1"/>
                </a:solidFill>
              </a:rPr>
              <a:t>万级视频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60140" y="104203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view&gt;100000,</a:t>
            </a:r>
            <a:r>
              <a:rPr lang="zh-CN" altLang="en-US">
                <a:solidFill>
                  <a:schemeClr val="tx1"/>
                </a:solidFill>
              </a:rPr>
              <a:t>几千视频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60140" y="229298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view&gt;x000,</a:t>
            </a:r>
            <a:r>
              <a:rPr lang="zh-CN" altLang="en-US">
                <a:solidFill>
                  <a:schemeClr val="tx1"/>
                </a:solidFill>
              </a:rPr>
              <a:t>百级视频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60140" y="1684655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view&gt;x0000,</a:t>
            </a:r>
            <a:r>
              <a:rPr lang="zh-CN" altLang="en-US">
                <a:solidFill>
                  <a:schemeClr val="tx1"/>
                </a:solidFill>
              </a:rPr>
              <a:t>破千视频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60140" y="2907030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view&gt;1000,</a:t>
            </a:r>
            <a:r>
              <a:rPr lang="zh-CN" altLang="en-US">
                <a:solidFill>
                  <a:schemeClr val="tx1"/>
                </a:solidFill>
              </a:rPr>
              <a:t>百级视频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660140" y="6113780"/>
            <a:ext cx="2623820" cy="499110"/>
          </a:xfrm>
          <a:prstGeom prst="rect">
            <a:avLst/>
          </a:prstGeom>
          <a:solidFill>
            <a:srgbClr val="86DC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x00&gt;view&gt;100,</a:t>
            </a:r>
            <a:r>
              <a:rPr lang="zh-CN" altLang="en-US">
                <a:solidFill>
                  <a:schemeClr val="tx1"/>
                </a:solidFill>
              </a:rPr>
              <a:t>个位视频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9634855" y="423545"/>
            <a:ext cx="216000" cy="48895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梯形 29"/>
          <p:cNvSpPr/>
          <p:nvPr/>
        </p:nvSpPr>
        <p:spPr>
          <a:xfrm>
            <a:off x="9544050" y="1042035"/>
            <a:ext cx="396000" cy="499745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梯形 30"/>
          <p:cNvSpPr/>
          <p:nvPr/>
        </p:nvSpPr>
        <p:spPr>
          <a:xfrm>
            <a:off x="9474200" y="1684655"/>
            <a:ext cx="540000" cy="499745"/>
          </a:xfrm>
          <a:prstGeom prst="trapezoi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梯形 31"/>
          <p:cNvSpPr/>
          <p:nvPr/>
        </p:nvSpPr>
        <p:spPr>
          <a:xfrm>
            <a:off x="9168130" y="2292985"/>
            <a:ext cx="1152000" cy="499745"/>
          </a:xfrm>
          <a:prstGeom prst="trapezoi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梯形 32"/>
          <p:cNvSpPr/>
          <p:nvPr/>
        </p:nvSpPr>
        <p:spPr>
          <a:xfrm>
            <a:off x="9095740" y="2896870"/>
            <a:ext cx="1296000" cy="499745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梯形 33"/>
          <p:cNvSpPr/>
          <p:nvPr/>
        </p:nvSpPr>
        <p:spPr>
          <a:xfrm>
            <a:off x="8987790" y="3510280"/>
            <a:ext cx="1512000" cy="499745"/>
          </a:xfrm>
          <a:prstGeom prst="trapezoi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梯形 34"/>
          <p:cNvSpPr/>
          <p:nvPr/>
        </p:nvSpPr>
        <p:spPr>
          <a:xfrm>
            <a:off x="8662035" y="4152900"/>
            <a:ext cx="2160000" cy="499745"/>
          </a:xfrm>
          <a:prstGeom prst="trapezoi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梯形 35"/>
          <p:cNvSpPr/>
          <p:nvPr/>
        </p:nvSpPr>
        <p:spPr>
          <a:xfrm>
            <a:off x="8482330" y="4765040"/>
            <a:ext cx="2520000" cy="499745"/>
          </a:xfrm>
          <a:prstGeom prst="trapezoid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梯形 36"/>
          <p:cNvSpPr/>
          <p:nvPr/>
        </p:nvSpPr>
        <p:spPr>
          <a:xfrm>
            <a:off x="8302625" y="5438775"/>
            <a:ext cx="2880000" cy="499745"/>
          </a:xfrm>
          <a:prstGeom prst="trapezoi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梯形 37"/>
          <p:cNvSpPr/>
          <p:nvPr/>
        </p:nvSpPr>
        <p:spPr>
          <a:xfrm>
            <a:off x="8122920" y="6113780"/>
            <a:ext cx="3240000" cy="499745"/>
          </a:xfrm>
          <a:prstGeom prst="trapezoid">
            <a:avLst/>
          </a:prstGeom>
          <a:solidFill>
            <a:srgbClr val="0D10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8292465" y="414020"/>
            <a:ext cx="8255" cy="1655445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7800340" y="2270760"/>
            <a:ext cx="635" cy="181483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990080" y="4152900"/>
            <a:ext cx="1905" cy="2397125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972300" y="683260"/>
            <a:ext cx="1236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高质量视频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02400" y="2896870"/>
            <a:ext cx="1236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过渡视频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56120" y="4765040"/>
            <a:ext cx="1236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主要视频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3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需求描述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总结、反思、展望</a:t>
            </a:r>
            <a:endParaRPr lang="en-US" alt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817" y="2029326"/>
            <a:ext cx="95617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站的日推榜更新频率较低，且单日内视频重复率较高，数据变化小，对各属性影响评分程度的学习准确性有所影响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爬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取的各项数据间存在较大数量级差距（如播放量和投币差距约为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10^2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），需要进行数据预处理，将数量级拉平后才能得到较为准确的结果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尝试了通过一些通用指标（播放量，点赞量，弹幕数等）对投币、收藏、分享等次要指标的影响程度，但结果不明显趋于线性关系，日后可能会考虑使用其他的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方法进行学习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模型的学习准确率很高，达到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98%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，但由于可视化的坐标显示刻度与模型给出的误差值接近，导致看起来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pred_value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feature_value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存在恒定的距离差，换用更大区间和更长的坐标刻度可以一定程度消除显示误差。日后有机会会尝试其他更好的可视化方式。</a:t>
            </a:r>
            <a:endParaRPr lang="zh-CN" altLang="en-US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聚类的结果基本上是和播放量成正相关，其他参数没见到有很好的的干涉作用，可能这种聚类方式不是很恰当，以后有机会可以尝试其他的数据得到其他的结论。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2094" y="2875002"/>
            <a:ext cx="41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!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0985" y="400685"/>
            <a:ext cx="5297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需求介绍（一个回归，一个聚类）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817" y="1659994"/>
            <a:ext cx="956173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MLlib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站排行各指标与总评分的关系，判断视频评分依据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根据各指标权重，指导用户如何更好地支持自己喜爱的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通过分析单项指标（播放，弹幕等）之间的联系，判断用户行为的关联性和可能倾向，为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主的视频制作侧重点提供指导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通过视频指标数据进行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K-means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聚类分析，将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站视频拆分梯度</a:t>
            </a:r>
            <a:endParaRPr lang="zh-CN" altLang="en-US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8194" y="3689950"/>
            <a:ext cx="92143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例如，选取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播放，收藏，弹幕，转发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投币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进行分析，可以分析出哪一项对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投币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这一行为的倾向性最大；当</a:t>
            </a:r>
            <a:r>
              <a:rPr lang="en-US" altLang="zh-CN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</a:t>
            </a:r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主想要获取更多投币时，可以针对权重最大的指标进行视频制作的方向优化</a:t>
            </a:r>
            <a:endParaRPr lang="zh-CN" altLang="en-US" sz="1200" dirty="0" smtClean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1377" y="2121660"/>
            <a:ext cx="921437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即分析视频指标（播放量，弹幕，收藏，评论，投币等）与排行评分的线性关系，获取各项权重</a:t>
            </a:r>
            <a:endParaRPr lang="zh-CN" altLang="en-US" sz="1200" dirty="0" smtClean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游戏机, 钟表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6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206694"/>
            <a:ext cx="12173585" cy="504632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7849" y="1570577"/>
            <a:ext cx="1000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www.bilibili.com/ranking/all/0/1/3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站日排行榜）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4921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r>
              <a:rPr lang="en-US" alt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2221019"/>
            <a:ext cx="6557820" cy="21948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7848" y="4605949"/>
            <a:ext cx="1000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http://api.bilibili.com/archive_stat/stat?aid={}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6459" y="5037801"/>
            <a:ext cx="921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由于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站三日排行榜更新频率为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分钟更新一次榜单，因此每次爬取数据的间隔设定为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206694"/>
            <a:ext cx="12173585" cy="5046324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7849" y="1570577"/>
            <a:ext cx="1000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www.bilibili.com/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（也</a:t>
            </a:r>
            <a:r>
              <a:rPr 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是第一阶段的数据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4921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r>
              <a:rPr lang="en-US" alt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7848" y="2229779"/>
            <a:ext cx="1000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http://api.bilibili.com/archive_stat/stat?aid={}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2978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30124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分钟运行一次爬虫脚本，爬取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站三日排行榜的榜单数据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指标：视频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，播放量，收藏量，转发量，弹幕量，喜爱量，回复量，分享量，榜单评分</a:t>
            </a:r>
            <a:endParaRPr 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40" y="1123950"/>
            <a:ext cx="8839200" cy="48158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数据示例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6" y="1365885"/>
            <a:ext cx="258704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+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3T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共计爬取数据量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6191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72" y="881563"/>
            <a:ext cx="9081528" cy="50923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21368" y="6172780"/>
            <a:ext cx="539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</a:t>
            </a:r>
            <a:r>
              <a:rPr lang="en-US" altLang="zh-CN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3T</a:t>
            </a:r>
            <a:r>
              <a:rPr lang="zh-CN" altLang="en-US" sz="1600" dirty="0" smtClean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展示的数据表单</a:t>
            </a:r>
            <a:endParaRPr lang="zh-CN" altLang="en-US" sz="16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3476</Words>
  <Application>WPS 演示</Application>
  <PresentationFormat>宽屏</PresentationFormat>
  <Paragraphs>300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微软雅黑 Light</vt:lpstr>
      <vt:lpstr>Arial Unicode MS</vt:lpstr>
      <vt:lpstr>等线 Light</vt:lpstr>
      <vt:lpstr>等线</vt:lpstr>
      <vt:lpstr>Calibri</vt:lpstr>
      <vt:lpstr>Arial Black</vt:lpstr>
      <vt:lpstr>Wide Latin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∑永:目信哆</cp:lastModifiedBy>
  <cp:revision>98</cp:revision>
  <dcterms:created xsi:type="dcterms:W3CDTF">2019-09-23T02:07:00Z</dcterms:created>
  <dcterms:modified xsi:type="dcterms:W3CDTF">2019-10-20T08:37:33Z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